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6"/>
  </p:notesMasterIdLst>
  <p:sldIdLst>
    <p:sldId id="256" r:id="rId2"/>
    <p:sldId id="258" r:id="rId3"/>
    <p:sldId id="259" r:id="rId4"/>
    <p:sldId id="261" r:id="rId5"/>
    <p:sldId id="268" r:id="rId6"/>
    <p:sldId id="269" r:id="rId7"/>
    <p:sldId id="263" r:id="rId8"/>
    <p:sldId id="264" r:id="rId9"/>
    <p:sldId id="265" r:id="rId10"/>
    <p:sldId id="266" r:id="rId11"/>
    <p:sldId id="271" r:id="rId12"/>
    <p:sldId id="267" r:id="rId13"/>
    <p:sldId id="270"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46"/>
  </p:normalViewPr>
  <p:slideViewPr>
    <p:cSldViewPr snapToGrid="0" snapToObjects="1">
      <p:cViewPr varScale="1">
        <p:scale>
          <a:sx n="115" d="100"/>
          <a:sy n="115" d="100"/>
        </p:scale>
        <p:origin x="4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AF431-F7BC-6543-BE83-71CF539C8F5B}" type="datetimeFigureOut">
              <a:rPr lang="en-US" smtClean="0"/>
              <a:t>4/27/21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CC295-0697-984E-88CB-0FC20FB10156}" type="slidenum">
              <a:rPr lang="en-US" smtClean="0"/>
              <a:t>‹#›</a:t>
            </a:fld>
            <a:endParaRPr lang="en-US"/>
          </a:p>
        </p:txBody>
      </p:sp>
    </p:spTree>
    <p:extLst>
      <p:ext uri="{BB962C8B-B14F-4D97-AF65-F5344CB8AC3E}">
        <p14:creationId xmlns:p14="http://schemas.microsoft.com/office/powerpoint/2010/main" val="407018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CC295-0697-984E-88CB-0FC20FB10156}" type="slidenum">
              <a:rPr lang="en-US" smtClean="0"/>
              <a:t>3</a:t>
            </a:fld>
            <a:endParaRPr lang="en-US"/>
          </a:p>
        </p:txBody>
      </p:sp>
    </p:spTree>
    <p:extLst>
      <p:ext uri="{BB962C8B-B14F-4D97-AF65-F5344CB8AC3E}">
        <p14:creationId xmlns:p14="http://schemas.microsoft.com/office/powerpoint/2010/main" val="226929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4/27/21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70012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4/27/21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6957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4/27/21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746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4/27/21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548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4/27/21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2037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4/27/21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9006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4/27/21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433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4/27/21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935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4/27/21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593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4/27/21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3288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4/27/21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568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4/27/21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48932384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88" r:id="rId7"/>
    <p:sldLayoutId id="2147483689" r:id="rId8"/>
    <p:sldLayoutId id="2147483690" r:id="rId9"/>
    <p:sldLayoutId id="2147483691" r:id="rId10"/>
    <p:sldLayoutId id="214748369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hyperlink" Target="https://www.kaggle.com/gpreda/covid-world-vaccination-progress"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kaggle.com/imdevskp/corona-virus-repor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hyperlink" Target="https://www.kaggle.com/shashwatwork/impact-of-covid19-pandemic-on-the-global-econom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slideLayout" Target="../slideLayouts/slideLayout2.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audio" Target="../media/media7.m4a"/><Relationship Id="rId16" Type="http://schemas.openxmlformats.org/officeDocument/2006/relationships/image" Target="../media/image20.png"/><Relationship Id="rId20" Type="http://schemas.openxmlformats.org/officeDocument/2006/relationships/image" Target="../media/image24.png"/><Relationship Id="rId1" Type="http://schemas.microsoft.com/office/2007/relationships/media" Target="../media/media7.m4a"/><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Vibrant digital network">
            <a:extLst>
              <a:ext uri="{FF2B5EF4-FFF2-40B4-BE49-F238E27FC236}">
                <a16:creationId xmlns:a16="http://schemas.microsoft.com/office/drawing/2014/main" id="{AA1F4789-966D-41E4-B366-DB12E334B166}"/>
              </a:ext>
            </a:extLst>
          </p:cNvPr>
          <p:cNvPicPr>
            <a:picLocks noChangeAspect="1"/>
          </p:cNvPicPr>
          <p:nvPr/>
        </p:nvPicPr>
        <p:blipFill rotWithShape="1">
          <a:blip r:embed="rId4">
            <a:alphaModFix amt="60000"/>
          </a:blip>
          <a:srcRect l="22297" r="3929"/>
          <a:stretch/>
        </p:blipFill>
        <p:spPr>
          <a:xfrm>
            <a:off x="3048" y="10"/>
            <a:ext cx="12188952" cy="6856614"/>
          </a:xfrm>
          <a:prstGeom prst="rect">
            <a:avLst/>
          </a:prstGeom>
        </p:spPr>
      </p:pic>
      <p:sp>
        <p:nvSpPr>
          <p:cNvPr id="4" name="Title 3">
            <a:extLst>
              <a:ext uri="{FF2B5EF4-FFF2-40B4-BE49-F238E27FC236}">
                <a16:creationId xmlns:a16="http://schemas.microsoft.com/office/drawing/2014/main" id="{7AA0459C-508B-A346-8337-AF65DA171BAB}"/>
              </a:ext>
            </a:extLst>
          </p:cNvPr>
          <p:cNvSpPr>
            <a:spLocks noGrp="1"/>
          </p:cNvSpPr>
          <p:nvPr>
            <p:ph type="ctrTitle"/>
          </p:nvPr>
        </p:nvSpPr>
        <p:spPr>
          <a:xfrm>
            <a:off x="996275" y="744909"/>
            <a:ext cx="10190071" cy="3145855"/>
          </a:xfrm>
        </p:spPr>
        <p:txBody>
          <a:bodyPr anchor="b">
            <a:normAutofit fontScale="90000"/>
          </a:bodyPr>
          <a:lstStyle/>
          <a:p>
            <a:r>
              <a:rPr lang="en-US" sz="5400" b="1" dirty="0">
                <a:solidFill>
                  <a:schemeClr val="bg1"/>
                </a:solidFill>
                <a:latin typeface="Calibri" panose="020F0502020204030204" pitchFamily="34" charset="0"/>
                <a:cs typeface="Calibri" panose="020F0502020204030204" pitchFamily="34" charset="0"/>
              </a:rPr>
              <a:t>Impacts of COVID-19 in the Economy and Vaccines Around the World</a:t>
            </a:r>
            <a:br>
              <a:rPr lang="en-US" sz="5400" b="1" dirty="0">
                <a:solidFill>
                  <a:schemeClr val="bg1"/>
                </a:solidFill>
                <a:latin typeface="Calibri" panose="020F0502020204030204" pitchFamily="34" charset="0"/>
                <a:cs typeface="Calibri" panose="020F0502020204030204" pitchFamily="34" charset="0"/>
              </a:rPr>
            </a:br>
            <a:endParaRPr lang="en-US" sz="5200" dirty="0">
              <a:solidFill>
                <a:srgbClr val="FFFFFF"/>
              </a:solidFill>
            </a:endParaRPr>
          </a:p>
        </p:txBody>
      </p:sp>
      <p:sp>
        <p:nvSpPr>
          <p:cNvPr id="5" name="Subtitle 4">
            <a:extLst>
              <a:ext uri="{FF2B5EF4-FFF2-40B4-BE49-F238E27FC236}">
                <a16:creationId xmlns:a16="http://schemas.microsoft.com/office/drawing/2014/main" id="{C7E12BA6-9FBF-0943-BDD3-5C8DF3B2F49C}"/>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By: Sneha Kumaran</a:t>
            </a:r>
          </a:p>
          <a:p>
            <a:r>
              <a:rPr lang="en-US" sz="2200" dirty="0">
                <a:solidFill>
                  <a:srgbClr val="FFFFFF"/>
                </a:solidFill>
              </a:rPr>
              <a:t>CDS 301</a:t>
            </a:r>
          </a:p>
          <a:p>
            <a:r>
              <a:rPr lang="en-US" sz="2400" dirty="0">
                <a:solidFill>
                  <a:schemeClr val="bg1"/>
                </a:solidFill>
                <a:latin typeface="Calibri" panose="020F0502020204030204" pitchFamily="34" charset="0"/>
                <a:cs typeface="Calibri" panose="020F0502020204030204" pitchFamily="34" charset="0"/>
              </a:rPr>
              <a:t>Department of Computational and Data Sciences, George Mason University, Fairfax, VA</a:t>
            </a:r>
          </a:p>
          <a:p>
            <a:endParaRPr lang="en-US" sz="2200" dirty="0">
              <a:solidFill>
                <a:srgbClr val="FFFFFF"/>
              </a:solidFill>
            </a:endParaRPr>
          </a:p>
          <a:p>
            <a:endParaRPr lang="en-US" sz="2200" dirty="0">
              <a:solidFill>
                <a:srgbClr val="FFFFFF"/>
              </a:solidFill>
            </a:endParaRPr>
          </a:p>
          <a:p>
            <a:endParaRPr lang="en-US" sz="2200" dirty="0">
              <a:solidFill>
                <a:srgbClr val="FFFFFF"/>
              </a:solidFill>
            </a:endParaRPr>
          </a:p>
        </p:txBody>
      </p:sp>
      <p:pic>
        <p:nvPicPr>
          <p:cNvPr id="14" name="Audio 13">
            <a:hlinkClick r:id="" action="ppaction://media"/>
            <a:extLst>
              <a:ext uri="{FF2B5EF4-FFF2-40B4-BE49-F238E27FC236}">
                <a16:creationId xmlns:a16="http://schemas.microsoft.com/office/drawing/2014/main" id="{FC51EE5D-3E66-7C4E-8327-97AE29DA75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2815474"/>
      </p:ext>
    </p:extLst>
  </p:cSld>
  <p:clrMapOvr>
    <a:masterClrMapping/>
  </p:clrMapOvr>
  <mc:AlternateContent xmlns:mc="http://schemas.openxmlformats.org/markup-compatibility/2006">
    <mc:Choice xmlns:p14="http://schemas.microsoft.com/office/powerpoint/2010/main" Requires="p14">
      <p:transition spd="slow" p14:dur="2000" advTm="12445"/>
    </mc:Choice>
    <mc:Fallback>
      <p:transition spd="slow" advTm="1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07AB-DC68-DB44-BD72-A264C36B5B3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40F6610-59BC-544B-A48C-F4C461B82118}"/>
              </a:ext>
            </a:extLst>
          </p:cNvPr>
          <p:cNvSpPr>
            <a:spLocks noGrp="1"/>
          </p:cNvSpPr>
          <p:nvPr>
            <p:ph idx="1"/>
          </p:nvPr>
        </p:nvSpPr>
        <p:spPr/>
        <p:txBody>
          <a:bodyPr/>
          <a:lstStyle/>
          <a:p>
            <a:endParaRPr lang="en-US" dirty="0"/>
          </a:p>
        </p:txBody>
      </p:sp>
      <p:pic>
        <p:nvPicPr>
          <p:cNvPr id="4" name="Picture 3" descr="A picture containing text, device&#10;&#10;Description automatically generated">
            <a:extLst>
              <a:ext uri="{FF2B5EF4-FFF2-40B4-BE49-F238E27FC236}">
                <a16:creationId xmlns:a16="http://schemas.microsoft.com/office/drawing/2014/main" id="{D3E35023-F7E7-AF4D-9829-7D7EF2A9CCEA}"/>
              </a:ext>
            </a:extLst>
          </p:cNvPr>
          <p:cNvPicPr>
            <a:picLocks noChangeAspect="1"/>
          </p:cNvPicPr>
          <p:nvPr/>
        </p:nvPicPr>
        <p:blipFill>
          <a:blip r:embed="rId4"/>
          <a:stretch>
            <a:fillRect/>
          </a:stretch>
        </p:blipFill>
        <p:spPr>
          <a:xfrm>
            <a:off x="6096000" y="1949450"/>
            <a:ext cx="3102178" cy="4195762"/>
          </a:xfrm>
          <a:prstGeom prst="rect">
            <a:avLst/>
          </a:prstGeom>
          <a:ln w="25400">
            <a:solidFill>
              <a:schemeClr val="accent6">
                <a:lumMod val="50000"/>
              </a:schemeClr>
            </a:solidFill>
          </a:ln>
        </p:spPr>
      </p:pic>
      <p:pic>
        <p:nvPicPr>
          <p:cNvPr id="5" name="Picture 4" descr="Map&#10;&#10;Description automatically generated">
            <a:extLst>
              <a:ext uri="{FF2B5EF4-FFF2-40B4-BE49-F238E27FC236}">
                <a16:creationId xmlns:a16="http://schemas.microsoft.com/office/drawing/2014/main" id="{857B926F-3A28-AA48-BACD-76664D66E9AE}"/>
              </a:ext>
            </a:extLst>
          </p:cNvPr>
          <p:cNvPicPr>
            <a:picLocks noChangeAspect="1"/>
          </p:cNvPicPr>
          <p:nvPr/>
        </p:nvPicPr>
        <p:blipFill>
          <a:blip r:embed="rId5"/>
          <a:stretch>
            <a:fillRect/>
          </a:stretch>
        </p:blipFill>
        <p:spPr>
          <a:xfrm>
            <a:off x="529357" y="2308353"/>
            <a:ext cx="5566643" cy="3477956"/>
          </a:xfrm>
          <a:prstGeom prst="rect">
            <a:avLst/>
          </a:prstGeom>
          <a:ln w="25400">
            <a:solidFill>
              <a:schemeClr val="accent6">
                <a:lumMod val="50000"/>
              </a:schemeClr>
            </a:solidFill>
          </a:ln>
        </p:spPr>
      </p:pic>
      <p:sp>
        <p:nvSpPr>
          <p:cNvPr id="6" name="TextBox 5">
            <a:extLst>
              <a:ext uri="{FF2B5EF4-FFF2-40B4-BE49-F238E27FC236}">
                <a16:creationId xmlns:a16="http://schemas.microsoft.com/office/drawing/2014/main" id="{B0EE513B-BD5F-8B44-9AA8-3CF01650A420}"/>
              </a:ext>
            </a:extLst>
          </p:cNvPr>
          <p:cNvSpPr txBox="1"/>
          <p:nvPr/>
        </p:nvSpPr>
        <p:spPr>
          <a:xfrm>
            <a:off x="9407012" y="1997839"/>
            <a:ext cx="25244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world map shows the sum of total GDP on how COVID-19 has impacted the global economy. United states and most of Asia are impacted</a:t>
            </a:r>
          </a:p>
          <a:p>
            <a:endParaRPr lang="en-US" dirty="0"/>
          </a:p>
          <a:p>
            <a:pPr marL="285750" indent="-285750">
              <a:buFont typeface="Arial" panose="020B0604020202020204" pitchFamily="34" charset="0"/>
              <a:buChar char="•"/>
            </a:pPr>
            <a:r>
              <a:rPr lang="en-US" dirty="0"/>
              <a:t> This is a box and whisker plot the GDP Cap is mostly around 1700-2700 There are some outliers that have 0 </a:t>
            </a:r>
          </a:p>
        </p:txBody>
      </p:sp>
      <p:pic>
        <p:nvPicPr>
          <p:cNvPr id="8" name="Audio 7">
            <a:hlinkClick r:id="" action="ppaction://media"/>
            <a:extLst>
              <a:ext uri="{FF2B5EF4-FFF2-40B4-BE49-F238E27FC236}">
                <a16:creationId xmlns:a16="http://schemas.microsoft.com/office/drawing/2014/main" id="{E3369FF1-31DF-BB45-95B4-8032783E93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9739322"/>
      </p:ext>
    </p:extLst>
  </p:cSld>
  <p:clrMapOvr>
    <a:masterClrMapping/>
  </p:clrMapOvr>
  <mc:AlternateContent xmlns:mc="http://schemas.openxmlformats.org/markup-compatibility/2006">
    <mc:Choice xmlns:p14="http://schemas.microsoft.com/office/powerpoint/2010/main" Requires="p14">
      <p:transition spd="slow" p14:dur="2000" advTm="22642"/>
    </mc:Choice>
    <mc:Fallback>
      <p:transition spd="slow" advTm="22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13D7-ACBA-CC4B-8121-21C6BD48B412}"/>
              </a:ext>
            </a:extLst>
          </p:cNvPr>
          <p:cNvSpPr>
            <a:spLocks noGrp="1"/>
          </p:cNvSpPr>
          <p:nvPr>
            <p:ph type="title"/>
          </p:nvPr>
        </p:nvSpPr>
        <p:spPr/>
        <p:txBody>
          <a:bodyPr/>
          <a:lstStyle/>
          <a:p>
            <a:r>
              <a:rPr lang="en-US" dirty="0"/>
              <a:t>Results</a:t>
            </a:r>
          </a:p>
        </p:txBody>
      </p:sp>
      <p:pic>
        <p:nvPicPr>
          <p:cNvPr id="4" name="Content Placeholder 3" descr="Chart, bubble chart&#10;&#10;Description automatically generated">
            <a:extLst>
              <a:ext uri="{FF2B5EF4-FFF2-40B4-BE49-F238E27FC236}">
                <a16:creationId xmlns:a16="http://schemas.microsoft.com/office/drawing/2014/main" id="{CBB13C09-04FA-0F4D-96DB-4791B5D33BA4}"/>
              </a:ext>
            </a:extLst>
          </p:cNvPr>
          <p:cNvPicPr>
            <a:picLocks noGrp="1" noChangeAspect="1"/>
          </p:cNvPicPr>
          <p:nvPr>
            <p:ph idx="1"/>
          </p:nvPr>
        </p:nvPicPr>
        <p:blipFill>
          <a:blip r:embed="rId4"/>
          <a:stretch>
            <a:fillRect/>
          </a:stretch>
        </p:blipFill>
        <p:spPr>
          <a:xfrm>
            <a:off x="923709" y="1816715"/>
            <a:ext cx="5963787" cy="4448806"/>
          </a:xfrm>
          <a:prstGeom prst="rect">
            <a:avLst/>
          </a:prstGeom>
          <a:ln w="25400">
            <a:solidFill>
              <a:schemeClr val="accent6">
                <a:lumMod val="50000"/>
              </a:schemeClr>
            </a:solidFill>
          </a:ln>
        </p:spPr>
      </p:pic>
      <p:sp>
        <p:nvSpPr>
          <p:cNvPr id="5" name="TextBox 4">
            <a:extLst>
              <a:ext uri="{FF2B5EF4-FFF2-40B4-BE49-F238E27FC236}">
                <a16:creationId xmlns:a16="http://schemas.microsoft.com/office/drawing/2014/main" id="{46601D96-5DAF-D94E-8A87-B12D123B139F}"/>
              </a:ext>
            </a:extLst>
          </p:cNvPr>
          <p:cNvSpPr txBox="1"/>
          <p:nvPr/>
        </p:nvSpPr>
        <p:spPr>
          <a:xfrm>
            <a:off x="7226709" y="2138516"/>
            <a:ext cx="4306529"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Calibri" panose="020F0502020204030204" pitchFamily="34" charset="0"/>
              </a:rPr>
              <a:t>This is a packed bubble visualization depicting the biggest circle to be the most impacted in all circumstances of  factors due to COVID-19</a:t>
            </a:r>
          </a:p>
          <a:p>
            <a:pPr marL="285750" indent="-285750">
              <a:buFont typeface="Arial" panose="020B0604020202020204" pitchFamily="34" charset="0"/>
              <a:buChar char="•"/>
            </a:pPr>
            <a:r>
              <a:rPr lang="en-US" sz="2400" dirty="0">
                <a:cs typeface="Calibri" panose="020F0502020204030204" pitchFamily="34" charset="0"/>
              </a:rPr>
              <a:t>The biggest bubble would be India as they are most impacted population as of right now</a:t>
            </a:r>
          </a:p>
          <a:p>
            <a:endParaRPr lang="en-US" dirty="0"/>
          </a:p>
        </p:txBody>
      </p:sp>
      <p:pic>
        <p:nvPicPr>
          <p:cNvPr id="6" name="Audio 5">
            <a:hlinkClick r:id="" action="ppaction://media"/>
            <a:extLst>
              <a:ext uri="{FF2B5EF4-FFF2-40B4-BE49-F238E27FC236}">
                <a16:creationId xmlns:a16="http://schemas.microsoft.com/office/drawing/2014/main" id="{1CDF5DFC-D69E-3243-8425-1B443B7A17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9282277"/>
      </p:ext>
    </p:extLst>
  </p:cSld>
  <p:clrMapOvr>
    <a:masterClrMapping/>
  </p:clrMapOvr>
  <mc:AlternateContent xmlns:mc="http://schemas.openxmlformats.org/markup-compatibility/2006">
    <mc:Choice xmlns:p14="http://schemas.microsoft.com/office/powerpoint/2010/main" Requires="p14">
      <p:transition spd="slow" p14:dur="2000" advTm="24565"/>
    </mc:Choice>
    <mc:Fallback>
      <p:transition spd="slow" advTm="2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6045-2F66-9A4C-BD4C-B9AEEABA26AE}"/>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88B456CE-9471-4B47-9A6D-020D4EB4D3BB}"/>
              </a:ext>
            </a:extLst>
          </p:cNvPr>
          <p:cNvSpPr>
            <a:spLocks noGrp="1"/>
          </p:cNvSpPr>
          <p:nvPr>
            <p:ph idx="1"/>
          </p:nvPr>
        </p:nvSpPr>
        <p:spPr/>
        <p:txBody>
          <a:bodyPr>
            <a:normAutofit fontScale="85000" lnSpcReduction="20000"/>
          </a:bodyPr>
          <a:lstStyle/>
          <a:p>
            <a:r>
              <a:rPr lang="en-US" dirty="0">
                <a:cs typeface="Calibri" panose="020F0502020204030204" pitchFamily="34" charset="0"/>
              </a:rPr>
              <a:t>In GDP Capita as people are being recovered and vaccinated has been increasing in trade, increasing in manufacturing mainly due to the medical supplies, the use of delivery from food, packages, transportation everything has to do with affecting the economy. So, every factor is impacted due to COVID-19</a:t>
            </a:r>
          </a:p>
          <a:p>
            <a:r>
              <a:rPr lang="en-US" dirty="0">
                <a:cs typeface="Calibri" panose="020F0502020204030204" pitchFamily="34" charset="0"/>
              </a:rPr>
              <a:t>This research is important to understand how the COVID-19 is impacting the economy and how people are running to get vaccinated and push forth in lowering the spread.</a:t>
            </a:r>
          </a:p>
          <a:p>
            <a:r>
              <a:rPr lang="en-US" dirty="0">
                <a:cs typeface="Calibri" panose="020F0502020204030204" pitchFamily="34" charset="0"/>
              </a:rPr>
              <a:t>Future Work: Find more datasets to do cross comparison on certain factors like small businesses, transportation, behavioral changes of people that are impacted by COVID-19.</a:t>
            </a:r>
          </a:p>
          <a:p>
            <a:endParaRPr lang="en-US" dirty="0">
              <a:cs typeface="Calibri" panose="020F0502020204030204" pitchFamily="34" charset="0"/>
            </a:endParaRPr>
          </a:p>
          <a:p>
            <a:endParaRPr lang="en-US" dirty="0"/>
          </a:p>
        </p:txBody>
      </p:sp>
      <p:pic>
        <p:nvPicPr>
          <p:cNvPr id="7" name="Audio 6">
            <a:hlinkClick r:id="" action="ppaction://media"/>
            <a:extLst>
              <a:ext uri="{FF2B5EF4-FFF2-40B4-BE49-F238E27FC236}">
                <a16:creationId xmlns:a16="http://schemas.microsoft.com/office/drawing/2014/main" id="{A2120E16-46F5-E242-B439-568C536682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01864639"/>
      </p:ext>
    </p:extLst>
  </p:cSld>
  <p:clrMapOvr>
    <a:masterClrMapping/>
  </p:clrMapOvr>
  <mc:AlternateContent xmlns:mc="http://schemas.openxmlformats.org/markup-compatibility/2006">
    <mc:Choice xmlns:p14="http://schemas.microsoft.com/office/powerpoint/2010/main" Requires="p14">
      <p:transition spd="slow" p14:dur="2000" advTm="49175"/>
    </mc:Choice>
    <mc:Fallback>
      <p:transition spd="slow" advTm="49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EA21-46DF-0E4D-AFA0-1CFE12FD8CE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8E9CFFD-0D86-694F-9ED3-7F613351437E}"/>
              </a:ext>
            </a:extLst>
          </p:cNvPr>
          <p:cNvSpPr>
            <a:spLocks noGrp="1"/>
          </p:cNvSpPr>
          <p:nvPr>
            <p:ph idx="1"/>
          </p:nvPr>
        </p:nvSpPr>
        <p:spPr/>
        <p:txBody>
          <a:bodyPr>
            <a:normAutofit fontScale="85000" lnSpcReduction="20000"/>
          </a:bodyPr>
          <a:lstStyle/>
          <a:p>
            <a:r>
              <a:rPr lang="en-US" dirty="0"/>
              <a:t>Gupta, M., </a:t>
            </a:r>
            <a:r>
              <a:rPr lang="en-US" dirty="0" err="1"/>
              <a:t>Abdelmaksoud</a:t>
            </a:r>
            <a:r>
              <a:rPr lang="en-US" dirty="0"/>
              <a:t>, A., </a:t>
            </a:r>
            <a:r>
              <a:rPr lang="en-US" dirty="0" err="1"/>
              <a:t>Jafferany</a:t>
            </a:r>
            <a:r>
              <a:rPr lang="en-US" dirty="0"/>
              <a:t>, M., </a:t>
            </a:r>
            <a:r>
              <a:rPr lang="en-US" dirty="0" err="1"/>
              <a:t>Lotti</a:t>
            </a:r>
            <a:r>
              <a:rPr lang="en-US" dirty="0"/>
              <a:t>, T., </a:t>
            </a:r>
            <a:r>
              <a:rPr lang="en-US" dirty="0" err="1"/>
              <a:t>Sadoughifar</a:t>
            </a:r>
            <a:r>
              <a:rPr lang="en-US" dirty="0"/>
              <a:t>, R., &amp; </a:t>
            </a:r>
            <a:r>
              <a:rPr lang="en-US" dirty="0" err="1"/>
              <a:t>Goldust</a:t>
            </a:r>
            <a:r>
              <a:rPr lang="en-US" dirty="0"/>
              <a:t>, M. (2020). COVID-19 and economy. </a:t>
            </a:r>
            <a:r>
              <a:rPr lang="en-US" i="1" dirty="0"/>
              <a:t>Dermatologic therapy</a:t>
            </a:r>
            <a:r>
              <a:rPr lang="en-US" dirty="0"/>
              <a:t>, </a:t>
            </a:r>
            <a:r>
              <a:rPr lang="en-US" i="1" dirty="0"/>
              <a:t>33</a:t>
            </a:r>
            <a:r>
              <a:rPr lang="en-US" dirty="0"/>
              <a:t>(4), e13329. https://doi.org/10.1111/dth.13329</a:t>
            </a:r>
          </a:p>
          <a:p>
            <a:r>
              <a:rPr lang="en-US" dirty="0" err="1"/>
              <a:t>Prompetchara</a:t>
            </a:r>
            <a:r>
              <a:rPr lang="en-US" dirty="0"/>
              <a:t> E, </a:t>
            </a:r>
            <a:r>
              <a:rPr lang="en-US" dirty="0" err="1"/>
              <a:t>Ketloy</a:t>
            </a:r>
            <a:r>
              <a:rPr lang="en-US" dirty="0"/>
              <a:t> C, </a:t>
            </a:r>
            <a:r>
              <a:rPr lang="en-US" dirty="0" err="1"/>
              <a:t>Palaga</a:t>
            </a:r>
            <a:r>
              <a:rPr lang="en-US" dirty="0"/>
              <a:t> T. Immune responses in COVID-19 and potential vaccines: Lessons learned from SARS and MERS epidemic. Asian Pac J Allergy Immunol. 2020 Mar;38(1):1-9. </a:t>
            </a:r>
            <a:r>
              <a:rPr lang="en-US" dirty="0" err="1"/>
              <a:t>doi</a:t>
            </a:r>
            <a:r>
              <a:rPr lang="en-US" dirty="0"/>
              <a:t>: 10.12932/AP-200220-0772. PMID: 32105090.</a:t>
            </a:r>
          </a:p>
          <a:p>
            <a:r>
              <a:rPr lang="en-US" dirty="0" err="1"/>
              <a:t>Xiong</a:t>
            </a:r>
            <a:r>
              <a:rPr lang="en-US" dirty="0"/>
              <a:t>, J., Lipsitz, O., </a:t>
            </a:r>
            <a:r>
              <a:rPr lang="en-US" dirty="0" err="1"/>
              <a:t>Nasri</a:t>
            </a:r>
            <a:r>
              <a:rPr lang="en-US" dirty="0"/>
              <a:t>, F., Lui, L., Gill, H., Phan, L., Chen-Li, D., </a:t>
            </a:r>
            <a:r>
              <a:rPr lang="en-US" dirty="0" err="1"/>
              <a:t>Iacobucci</a:t>
            </a:r>
            <a:r>
              <a:rPr lang="en-US" dirty="0"/>
              <a:t>, M., Ho, R., Majeed, A., &amp; McIntyre, R. S. (2020). Impact of COVID-19 pandemic on mental health in the general population: A systematic review. </a:t>
            </a:r>
            <a:r>
              <a:rPr lang="en-US" i="1" dirty="0"/>
              <a:t>Journal of affective disorders</a:t>
            </a:r>
            <a:r>
              <a:rPr lang="en-US" dirty="0"/>
              <a:t>, </a:t>
            </a:r>
            <a:r>
              <a:rPr lang="en-US" i="1" dirty="0"/>
              <a:t>277</a:t>
            </a:r>
            <a:r>
              <a:rPr lang="en-US" dirty="0"/>
              <a:t>, 55–64. https://</a:t>
            </a:r>
            <a:r>
              <a:rPr lang="en-US" dirty="0" err="1"/>
              <a:t>doi.org</a:t>
            </a:r>
            <a:r>
              <a:rPr lang="en-US" dirty="0"/>
              <a:t>/10.1016/j.jad.2020.08.001</a:t>
            </a:r>
          </a:p>
        </p:txBody>
      </p:sp>
      <p:pic>
        <p:nvPicPr>
          <p:cNvPr id="5" name="Audio 4">
            <a:hlinkClick r:id="" action="ppaction://media"/>
            <a:extLst>
              <a:ext uri="{FF2B5EF4-FFF2-40B4-BE49-F238E27FC236}">
                <a16:creationId xmlns:a16="http://schemas.microsoft.com/office/drawing/2014/main" id="{22A4178D-5D28-4D45-B947-8E0C0784E8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8358848"/>
      </p:ext>
    </p:extLst>
  </p:cSld>
  <p:clrMapOvr>
    <a:masterClrMapping/>
  </p:clrMapOvr>
  <mc:AlternateContent xmlns:mc="http://schemas.openxmlformats.org/markup-compatibility/2006">
    <mc:Choice xmlns:p14="http://schemas.microsoft.com/office/powerpoint/2010/main" Requires="p14">
      <p:transition spd="slow" p14:dur="2000" advTm="6336"/>
    </mc:Choice>
    <mc:Fallback>
      <p:transition spd="slow" advTm="6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1C2F-FD80-9E44-8677-459BB297D1A9}"/>
              </a:ext>
            </a:extLst>
          </p:cNvPr>
          <p:cNvSpPr>
            <a:spLocks noGrp="1"/>
          </p:cNvSpPr>
          <p:nvPr>
            <p:ph type="title"/>
          </p:nvPr>
        </p:nvSpPr>
        <p:spPr/>
        <p:txBody>
          <a:bodyPr/>
          <a:lstStyle/>
          <a:p>
            <a:r>
              <a:rPr lang="en-US" dirty="0"/>
              <a:t>Thank you for listening!!</a:t>
            </a:r>
          </a:p>
        </p:txBody>
      </p:sp>
      <p:sp>
        <p:nvSpPr>
          <p:cNvPr id="3" name="Content Placeholder 2">
            <a:extLst>
              <a:ext uri="{FF2B5EF4-FFF2-40B4-BE49-F238E27FC236}">
                <a16:creationId xmlns:a16="http://schemas.microsoft.com/office/drawing/2014/main" id="{09844F77-EFF7-8C4F-93DA-FD666C585A1A}"/>
              </a:ext>
            </a:extLst>
          </p:cNvPr>
          <p:cNvSpPr>
            <a:spLocks noGrp="1"/>
          </p:cNvSpPr>
          <p:nvPr>
            <p:ph idx="1"/>
          </p:nvPr>
        </p:nvSpPr>
        <p:spPr>
          <a:xfrm>
            <a:off x="458694" y="1691323"/>
            <a:ext cx="11274612" cy="4195763"/>
          </a:xfrm>
        </p:spPr>
        <p:txBody>
          <a:bodyPr/>
          <a:lstStyle/>
          <a:p>
            <a:r>
              <a:rPr lang="en-US" dirty="0"/>
              <a:t>Have any questions? Please feel free to add them to the discussion board thread for this poster</a:t>
            </a:r>
          </a:p>
        </p:txBody>
      </p:sp>
      <p:pic>
        <p:nvPicPr>
          <p:cNvPr id="8" name="Picture 7">
            <a:extLst>
              <a:ext uri="{FF2B5EF4-FFF2-40B4-BE49-F238E27FC236}">
                <a16:creationId xmlns:a16="http://schemas.microsoft.com/office/drawing/2014/main" id="{09BCD462-BD6A-D040-85C2-0A11A3F29DD2}"/>
              </a:ext>
            </a:extLst>
          </p:cNvPr>
          <p:cNvPicPr>
            <a:picLocks noChangeAspect="1"/>
          </p:cNvPicPr>
          <p:nvPr/>
        </p:nvPicPr>
        <p:blipFill>
          <a:blip r:embed="rId4"/>
          <a:stretch>
            <a:fillRect/>
          </a:stretch>
        </p:blipFill>
        <p:spPr>
          <a:xfrm>
            <a:off x="2580968" y="2776384"/>
            <a:ext cx="7256206" cy="4081616"/>
          </a:xfrm>
          <a:prstGeom prst="rect">
            <a:avLst/>
          </a:prstGeom>
        </p:spPr>
      </p:pic>
      <p:pic>
        <p:nvPicPr>
          <p:cNvPr id="5" name="Audio 4">
            <a:hlinkClick r:id="" action="ppaction://media"/>
            <a:extLst>
              <a:ext uri="{FF2B5EF4-FFF2-40B4-BE49-F238E27FC236}">
                <a16:creationId xmlns:a16="http://schemas.microsoft.com/office/drawing/2014/main" id="{6D5791B8-227A-C741-A051-B3ABDFB084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3089331"/>
      </p:ext>
    </p:extLst>
  </p:cSld>
  <p:clrMapOvr>
    <a:masterClrMapping/>
  </p:clrMapOvr>
  <mc:AlternateContent xmlns:mc="http://schemas.openxmlformats.org/markup-compatibility/2006">
    <mc:Choice xmlns:p14="http://schemas.microsoft.com/office/powerpoint/2010/main" Requires="p14">
      <p:transition spd="slow" p14:dur="2000" advTm="10527"/>
    </mc:Choice>
    <mc:Fallback>
      <p:transition spd="slow" advTm="10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3E67A1-8F91-9048-94CC-0E368EB1F5EF}"/>
              </a:ext>
            </a:extLst>
          </p:cNvPr>
          <p:cNvPicPr>
            <a:picLocks noChangeAspect="1"/>
          </p:cNvPicPr>
          <p:nvPr/>
        </p:nvPicPr>
        <p:blipFill>
          <a:blip r:embed="rId4"/>
          <a:stretch>
            <a:fillRect/>
          </a:stretch>
        </p:blipFill>
        <p:spPr>
          <a:xfrm>
            <a:off x="0" y="0"/>
            <a:ext cx="12192000" cy="6858000"/>
          </a:xfrm>
          <a:prstGeom prst="rect">
            <a:avLst/>
          </a:prstGeom>
        </p:spPr>
      </p:pic>
      <p:pic>
        <p:nvPicPr>
          <p:cNvPr id="9" name="Audio 8">
            <a:hlinkClick r:id="" action="ppaction://media"/>
            <a:extLst>
              <a:ext uri="{FF2B5EF4-FFF2-40B4-BE49-F238E27FC236}">
                <a16:creationId xmlns:a16="http://schemas.microsoft.com/office/drawing/2014/main" id="{3027167E-9EEB-1349-A539-EACD2427B5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9934708"/>
      </p:ext>
    </p:extLst>
  </p:cSld>
  <p:clrMapOvr>
    <a:masterClrMapping/>
  </p:clrMapOvr>
  <mc:AlternateContent xmlns:mc="http://schemas.openxmlformats.org/markup-compatibility/2006">
    <mc:Choice xmlns:p14="http://schemas.microsoft.com/office/powerpoint/2010/main" Requires="p14">
      <p:transition spd="slow" p14:dur="2000" advTm="23303"/>
    </mc:Choice>
    <mc:Fallback>
      <p:transition spd="slow" advTm="2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0F1B-C48A-DD41-ACF3-C84F3A86E9D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F3D55D0-6E52-EF47-9358-C9958917BF59}"/>
              </a:ext>
            </a:extLst>
          </p:cNvPr>
          <p:cNvSpPr>
            <a:spLocks noGrp="1"/>
          </p:cNvSpPr>
          <p:nvPr>
            <p:ph idx="1"/>
          </p:nvPr>
        </p:nvSpPr>
        <p:spPr/>
        <p:txBody>
          <a:bodyPr>
            <a:normAutofit lnSpcReduction="10000"/>
          </a:bodyPr>
          <a:lstStyle/>
          <a:p>
            <a:r>
              <a:rPr lang="en-US" dirty="0"/>
              <a:t>Topics: Vaccination progress and Economy impact by COVID-19</a:t>
            </a:r>
          </a:p>
          <a:p>
            <a:r>
              <a:rPr lang="en-US" dirty="0"/>
              <a:t>This is important because this is an ongoing issue in today’s world as we are in a pandemic. Every factor will contribute to the impact of COVID-19. This means the economy will impacted due to factors like small businesses, domestic trade, technology use, transportation, and etc. </a:t>
            </a:r>
            <a:r>
              <a:rPr lang="en-US" dirty="0">
                <a:cs typeface="Calibri" panose="020F0502020204030204" pitchFamily="34" charset="0"/>
              </a:rPr>
              <a:t>There were major changes in the society, which led to the research on the urge of people becoming vaccinated around the world and the change/adaptation  of the  society for normalization.</a:t>
            </a:r>
            <a:endParaRPr lang="en-US" dirty="0"/>
          </a:p>
          <a:p>
            <a:endParaRPr lang="en-US" dirty="0"/>
          </a:p>
        </p:txBody>
      </p:sp>
      <p:pic>
        <p:nvPicPr>
          <p:cNvPr id="11" name="Audio 10">
            <a:hlinkClick r:id="" action="ppaction://media"/>
            <a:extLst>
              <a:ext uri="{FF2B5EF4-FFF2-40B4-BE49-F238E27FC236}">
                <a16:creationId xmlns:a16="http://schemas.microsoft.com/office/drawing/2014/main" id="{6A7FC836-5473-5648-AC1A-FF79642C9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055674"/>
      </p:ext>
    </p:extLst>
  </p:cSld>
  <p:clrMapOvr>
    <a:masterClrMapping/>
  </p:clrMapOvr>
  <mc:AlternateContent xmlns:mc="http://schemas.openxmlformats.org/markup-compatibility/2006">
    <mc:Choice xmlns:p14="http://schemas.microsoft.com/office/powerpoint/2010/main" Requires="p14">
      <p:transition spd="slow" p14:dur="2000" advTm="68327"/>
    </mc:Choice>
    <mc:Fallback>
      <p:transition spd="slow" advTm="6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B1F-1821-4447-B298-BA0909922C23}"/>
              </a:ext>
            </a:extLst>
          </p:cNvPr>
          <p:cNvSpPr>
            <a:spLocks noGrp="1"/>
          </p:cNvSpPr>
          <p:nvPr>
            <p:ph type="title"/>
          </p:nvPr>
        </p:nvSpPr>
        <p:spPr/>
        <p:txBody>
          <a:bodyPr/>
          <a:lstStyle/>
          <a:p>
            <a:r>
              <a:rPr lang="en-US" dirty="0"/>
              <a:t>Related Research &amp; Research Questions</a:t>
            </a:r>
          </a:p>
        </p:txBody>
      </p:sp>
      <p:sp>
        <p:nvSpPr>
          <p:cNvPr id="3" name="Content Placeholder 2">
            <a:extLst>
              <a:ext uri="{FF2B5EF4-FFF2-40B4-BE49-F238E27FC236}">
                <a16:creationId xmlns:a16="http://schemas.microsoft.com/office/drawing/2014/main" id="{89371C6C-2AEA-F645-9AEA-2EFEB38CC609}"/>
              </a:ext>
            </a:extLst>
          </p:cNvPr>
          <p:cNvSpPr>
            <a:spLocks noGrp="1"/>
          </p:cNvSpPr>
          <p:nvPr>
            <p:ph idx="1"/>
          </p:nvPr>
        </p:nvSpPr>
        <p:spPr/>
        <p:txBody>
          <a:bodyPr>
            <a:normAutofit fontScale="92500"/>
          </a:bodyPr>
          <a:lstStyle/>
          <a:p>
            <a:pPr algn="just">
              <a:lnSpc>
                <a:spcPts val="2940"/>
              </a:lnSpc>
            </a:pPr>
            <a:r>
              <a:rPr lang="en-US" dirty="0"/>
              <a:t>Research Question1: </a:t>
            </a:r>
            <a:r>
              <a:rPr lang="en-US" dirty="0">
                <a:ea typeface="Calibri" panose="020F0502020204030204" pitchFamily="34" charset="0"/>
                <a:cs typeface="Calibri" panose="020F0502020204030204" pitchFamily="34" charset="0"/>
              </a:rPr>
              <a:t>How rapidly are people being vaccinated around the world ?</a:t>
            </a:r>
          </a:p>
          <a:p>
            <a:pPr algn="just">
              <a:lnSpc>
                <a:spcPts val="2940"/>
              </a:lnSpc>
            </a:pPr>
            <a:r>
              <a:rPr lang="en-US" dirty="0">
                <a:cs typeface="Calibri" panose="020F0502020204030204" pitchFamily="34" charset="0"/>
              </a:rPr>
              <a:t>Research Question 2: How has COVID-19 impacted the economy?</a:t>
            </a:r>
          </a:p>
          <a:p>
            <a:pPr algn="just">
              <a:lnSpc>
                <a:spcPts val="2940"/>
              </a:lnSpc>
            </a:pPr>
            <a:endParaRPr lang="en-US" dirty="0">
              <a:cs typeface="Calibri" panose="020F0502020204030204" pitchFamily="34" charset="0"/>
            </a:endParaRPr>
          </a:p>
          <a:p>
            <a:pPr marL="0" indent="0" algn="just">
              <a:lnSpc>
                <a:spcPts val="2940"/>
              </a:lnSpc>
              <a:buNone/>
            </a:pPr>
            <a:r>
              <a:rPr lang="en-US" dirty="0"/>
              <a:t>The related research is about the how people are in the urge to become vaccinated. So, there is research to how many cases are recorded and how many people are recovering as well as taking the vaccines. People are taking measures to try to slow down the spread as soon as they can. This is also linked to how people are impacted through the change of the economy. As transportation of flying has been declined.</a:t>
            </a:r>
            <a:endParaRPr lang="en-US" dirty="0">
              <a:cs typeface="Calibri" panose="020F0502020204030204" pitchFamily="34" charset="0"/>
            </a:endParaRPr>
          </a:p>
          <a:p>
            <a:endParaRPr lang="en-US" dirty="0"/>
          </a:p>
        </p:txBody>
      </p:sp>
      <p:pic>
        <p:nvPicPr>
          <p:cNvPr id="16" name="Audio 15">
            <a:hlinkClick r:id="" action="ppaction://media"/>
            <a:extLst>
              <a:ext uri="{FF2B5EF4-FFF2-40B4-BE49-F238E27FC236}">
                <a16:creationId xmlns:a16="http://schemas.microsoft.com/office/drawing/2014/main" id="{0E25AF97-EE27-7443-8069-04C455737B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31419374"/>
      </p:ext>
    </p:extLst>
  </p:cSld>
  <p:clrMapOvr>
    <a:masterClrMapping/>
  </p:clrMapOvr>
  <mc:AlternateContent xmlns:mc="http://schemas.openxmlformats.org/markup-compatibility/2006">
    <mc:Choice xmlns:p14="http://schemas.microsoft.com/office/powerpoint/2010/main" Requires="p14">
      <p:transition spd="slow" p14:dur="2000" advTm="28882"/>
    </mc:Choice>
    <mc:Fallback>
      <p:transition spd="slow" advTm="28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221D-615A-0C44-BDAA-067837E0F8D3}"/>
              </a:ext>
            </a:extLst>
          </p:cNvPr>
          <p:cNvSpPr>
            <a:spLocks noGrp="1"/>
          </p:cNvSpPr>
          <p:nvPr>
            <p:ph type="title"/>
          </p:nvPr>
        </p:nvSpPr>
        <p:spPr/>
        <p:txBody>
          <a:bodyPr/>
          <a:lstStyle/>
          <a:p>
            <a:r>
              <a:rPr lang="en-US" dirty="0"/>
              <a:t>Data</a:t>
            </a:r>
          </a:p>
        </p:txBody>
      </p:sp>
      <p:pic>
        <p:nvPicPr>
          <p:cNvPr id="5" name="Picture 4" descr="Graphical user interface, application, table&#10;&#10;Description automatically generated">
            <a:extLst>
              <a:ext uri="{FF2B5EF4-FFF2-40B4-BE49-F238E27FC236}">
                <a16:creationId xmlns:a16="http://schemas.microsoft.com/office/drawing/2014/main" id="{44DDFB93-8D1C-3D40-98EE-67F7A0A962D8}"/>
              </a:ext>
            </a:extLst>
          </p:cNvPr>
          <p:cNvPicPr>
            <a:picLocks noChangeAspect="1"/>
          </p:cNvPicPr>
          <p:nvPr/>
        </p:nvPicPr>
        <p:blipFill>
          <a:blip r:embed="rId4"/>
          <a:stretch>
            <a:fillRect/>
          </a:stretch>
        </p:blipFill>
        <p:spPr>
          <a:xfrm>
            <a:off x="663553" y="16835577"/>
            <a:ext cx="8756149" cy="1089547"/>
          </a:xfrm>
          <a:prstGeom prst="rect">
            <a:avLst/>
          </a:prstGeom>
        </p:spPr>
      </p:pic>
      <p:pic>
        <p:nvPicPr>
          <p:cNvPr id="6" name="Content Placeholder 5" descr="Graphical user interface, application, table&#10;&#10;Description automatically generated">
            <a:extLst>
              <a:ext uri="{FF2B5EF4-FFF2-40B4-BE49-F238E27FC236}">
                <a16:creationId xmlns:a16="http://schemas.microsoft.com/office/drawing/2014/main" id="{24D5CD87-FA64-964F-B247-C6B4B8DCC4DD}"/>
              </a:ext>
            </a:extLst>
          </p:cNvPr>
          <p:cNvPicPr>
            <a:picLocks noGrp="1" noChangeAspect="1"/>
          </p:cNvPicPr>
          <p:nvPr>
            <p:ph sz="half" idx="1"/>
          </p:nvPr>
        </p:nvPicPr>
        <p:blipFill>
          <a:blip r:embed="rId4"/>
          <a:stretch>
            <a:fillRect/>
          </a:stretch>
        </p:blipFill>
        <p:spPr>
          <a:xfrm>
            <a:off x="345235" y="2773142"/>
            <a:ext cx="5561012" cy="2814006"/>
          </a:xfrm>
          <a:prstGeom prst="rect">
            <a:avLst/>
          </a:prstGeom>
        </p:spPr>
      </p:pic>
      <p:pic>
        <p:nvPicPr>
          <p:cNvPr id="7" name="Content Placeholder 6" descr="A picture containing text, building&#10;&#10;Description automatically generated">
            <a:extLst>
              <a:ext uri="{FF2B5EF4-FFF2-40B4-BE49-F238E27FC236}">
                <a16:creationId xmlns:a16="http://schemas.microsoft.com/office/drawing/2014/main" id="{2042CB43-6046-B247-B103-B4EEB70BE8FD}"/>
              </a:ext>
            </a:extLst>
          </p:cNvPr>
          <p:cNvPicPr>
            <a:picLocks noGrp="1" noChangeAspect="1"/>
          </p:cNvPicPr>
          <p:nvPr>
            <p:ph sz="half" idx="2"/>
          </p:nvPr>
        </p:nvPicPr>
        <p:blipFill>
          <a:blip r:embed="rId5"/>
          <a:stretch>
            <a:fillRect/>
          </a:stretch>
        </p:blipFill>
        <p:spPr>
          <a:xfrm>
            <a:off x="6172200" y="2773142"/>
            <a:ext cx="5561013" cy="2814006"/>
          </a:xfrm>
          <a:prstGeom prst="rect">
            <a:avLst/>
          </a:prstGeom>
        </p:spPr>
      </p:pic>
      <p:sp>
        <p:nvSpPr>
          <p:cNvPr id="8" name="TextBox 7">
            <a:extLst>
              <a:ext uri="{FF2B5EF4-FFF2-40B4-BE49-F238E27FC236}">
                <a16:creationId xmlns:a16="http://schemas.microsoft.com/office/drawing/2014/main" id="{B224A8F6-087F-6E4F-876D-BF59DDF5282C}"/>
              </a:ext>
            </a:extLst>
          </p:cNvPr>
          <p:cNvSpPr txBox="1"/>
          <p:nvPr/>
        </p:nvSpPr>
        <p:spPr>
          <a:xfrm>
            <a:off x="458694" y="1449703"/>
            <a:ext cx="5561012" cy="1323439"/>
          </a:xfrm>
          <a:prstGeom prst="rect">
            <a:avLst/>
          </a:prstGeom>
          <a:noFill/>
        </p:spPr>
        <p:txBody>
          <a:bodyPr wrap="square" rtlCol="0">
            <a:spAutoFit/>
          </a:bodyPr>
          <a:lstStyle/>
          <a:p>
            <a:pPr fontAlgn="base"/>
            <a:r>
              <a:rPr lang="en-US" sz="2000" dirty="0"/>
              <a:t>Title: </a:t>
            </a:r>
            <a:r>
              <a:rPr lang="en-US" sz="2000" dirty="0">
                <a:hlinkClick r:id="rId6"/>
              </a:rPr>
              <a:t>COVID-19 Dataset</a:t>
            </a:r>
            <a:endParaRPr lang="en-US" sz="2000" dirty="0"/>
          </a:p>
          <a:p>
            <a:pPr fontAlgn="base"/>
            <a:r>
              <a:rPr lang="en-US" sz="2000" dirty="0"/>
              <a:t>Description: Number of Confirmed, Death and Recovered cases every day across the globe</a:t>
            </a:r>
          </a:p>
        </p:txBody>
      </p:sp>
      <p:sp>
        <p:nvSpPr>
          <p:cNvPr id="9" name="TextBox 8">
            <a:extLst>
              <a:ext uri="{FF2B5EF4-FFF2-40B4-BE49-F238E27FC236}">
                <a16:creationId xmlns:a16="http://schemas.microsoft.com/office/drawing/2014/main" id="{E8A460EC-6751-1048-96E7-1D977F19B216}"/>
              </a:ext>
            </a:extLst>
          </p:cNvPr>
          <p:cNvSpPr txBox="1"/>
          <p:nvPr/>
        </p:nvSpPr>
        <p:spPr>
          <a:xfrm>
            <a:off x="6172200" y="1566089"/>
            <a:ext cx="5420032" cy="1292662"/>
          </a:xfrm>
          <a:prstGeom prst="rect">
            <a:avLst/>
          </a:prstGeom>
          <a:noFill/>
        </p:spPr>
        <p:txBody>
          <a:bodyPr wrap="square" rtlCol="0">
            <a:spAutoFit/>
          </a:bodyPr>
          <a:lstStyle/>
          <a:p>
            <a:r>
              <a:rPr lang="en-US" sz="2000" dirty="0"/>
              <a:t>Title: </a:t>
            </a:r>
            <a:r>
              <a:rPr lang="en-US" sz="2000" i="1" dirty="0">
                <a:cs typeface="Calibri" panose="020F0502020204030204" pitchFamily="34" charset="0"/>
              </a:rPr>
              <a:t> </a:t>
            </a:r>
            <a:r>
              <a:rPr lang="en-US" sz="2000" dirty="0">
                <a:cs typeface="Calibri" panose="020F0502020204030204" pitchFamily="34" charset="0"/>
                <a:hlinkClick r:id="rId7"/>
              </a:rPr>
              <a:t>COVID-19 World Vaccination Progress</a:t>
            </a:r>
            <a:endParaRPr lang="en-US" sz="2000" dirty="0">
              <a:cs typeface="Calibri" panose="020F0502020204030204" pitchFamily="34" charset="0"/>
            </a:endParaRPr>
          </a:p>
          <a:p>
            <a:r>
              <a:rPr lang="en-US" sz="2000" dirty="0">
                <a:cs typeface="Calibri" panose="020F0502020204030204" pitchFamily="34" charset="0"/>
              </a:rPr>
              <a:t>Description: Daily and Total Vaccination for COVID-19 in the World</a:t>
            </a:r>
          </a:p>
          <a:p>
            <a:endParaRPr lang="en-US" dirty="0"/>
          </a:p>
        </p:txBody>
      </p:sp>
      <p:pic>
        <p:nvPicPr>
          <p:cNvPr id="4" name="Audio 3">
            <a:hlinkClick r:id="" action="ppaction://media"/>
            <a:extLst>
              <a:ext uri="{FF2B5EF4-FFF2-40B4-BE49-F238E27FC236}">
                <a16:creationId xmlns:a16="http://schemas.microsoft.com/office/drawing/2014/main" id="{DE686DED-54B3-E747-B3E5-142E3F86DA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1068238"/>
      </p:ext>
    </p:extLst>
  </p:cSld>
  <p:clrMapOvr>
    <a:masterClrMapping/>
  </p:clrMapOvr>
  <mc:AlternateContent xmlns:mc="http://schemas.openxmlformats.org/markup-compatibility/2006">
    <mc:Choice xmlns:p14="http://schemas.microsoft.com/office/powerpoint/2010/main" Requires="p14">
      <p:transition spd="slow" p14:dur="2000" advTm="21373"/>
    </mc:Choice>
    <mc:Fallback>
      <p:transition spd="slow" advTm="21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B8F1-AD1C-274B-A2CF-D17528E0306C}"/>
              </a:ext>
            </a:extLst>
          </p:cNvPr>
          <p:cNvSpPr>
            <a:spLocks noGrp="1"/>
          </p:cNvSpPr>
          <p:nvPr>
            <p:ph type="title"/>
          </p:nvPr>
        </p:nvSpPr>
        <p:spPr/>
        <p:txBody>
          <a:bodyPr/>
          <a:lstStyle/>
          <a:p>
            <a:r>
              <a:rPr lang="en-US" dirty="0"/>
              <a:t>Data</a:t>
            </a:r>
          </a:p>
        </p:txBody>
      </p:sp>
      <p:sp>
        <p:nvSpPr>
          <p:cNvPr id="5" name="Content Placeholder 4">
            <a:extLst>
              <a:ext uri="{FF2B5EF4-FFF2-40B4-BE49-F238E27FC236}">
                <a16:creationId xmlns:a16="http://schemas.microsoft.com/office/drawing/2014/main" id="{C6F77B60-C20D-854C-AE4A-17A986B97C93}"/>
              </a:ext>
            </a:extLst>
          </p:cNvPr>
          <p:cNvSpPr>
            <a:spLocks noGrp="1"/>
          </p:cNvSpPr>
          <p:nvPr>
            <p:ph idx="1"/>
          </p:nvPr>
        </p:nvSpPr>
        <p:spPr/>
        <p:txBody>
          <a:bodyPr/>
          <a:lstStyle/>
          <a:p>
            <a:pPr marL="0" indent="0">
              <a:buNone/>
            </a:pPr>
            <a:r>
              <a:rPr lang="en-US" dirty="0"/>
              <a:t>Title: </a:t>
            </a:r>
            <a:r>
              <a:rPr lang="en-US" dirty="0">
                <a:hlinkClick r:id="rId4"/>
              </a:rPr>
              <a:t>Impact of Covid-19 Pandemic on the Global Economy</a:t>
            </a:r>
            <a:endParaRPr lang="en-US" dirty="0"/>
          </a:p>
          <a:p>
            <a:pPr marL="0" indent="0">
              <a:buNone/>
            </a:pPr>
            <a:r>
              <a:rPr lang="en-US" dirty="0"/>
              <a:t>Description: Economic Growth based off of COVID-19 </a:t>
            </a:r>
          </a:p>
          <a:p>
            <a:pPr marL="0" indent="0">
              <a:buNone/>
            </a:pPr>
            <a:r>
              <a:rPr lang="en-US" dirty="0"/>
              <a:t>50,000+ data combined</a:t>
            </a:r>
          </a:p>
          <a:p>
            <a:pPr marL="0" indent="0">
              <a:buNone/>
            </a:pPr>
            <a:r>
              <a:rPr lang="en-US" dirty="0"/>
              <a:t>Also table used as analysis</a:t>
            </a:r>
          </a:p>
          <a:p>
            <a:pPr marL="0" indent="0">
              <a:buNone/>
            </a:pPr>
            <a:endParaRPr lang="en-US" dirty="0"/>
          </a:p>
          <a:p>
            <a:pPr marL="0" indent="0" algn="ctr">
              <a:buNone/>
            </a:pPr>
            <a:endParaRPr lang="en-US" dirty="0"/>
          </a:p>
        </p:txBody>
      </p:sp>
      <p:pic>
        <p:nvPicPr>
          <p:cNvPr id="11" name="Picture 10" descr="Table&#10;&#10;Description automatically generated">
            <a:extLst>
              <a:ext uri="{FF2B5EF4-FFF2-40B4-BE49-F238E27FC236}">
                <a16:creationId xmlns:a16="http://schemas.microsoft.com/office/drawing/2014/main" id="{D3C1F353-7160-E24B-AAF8-122F1321E933}"/>
              </a:ext>
            </a:extLst>
          </p:cNvPr>
          <p:cNvPicPr>
            <a:picLocks noChangeAspect="1"/>
          </p:cNvPicPr>
          <p:nvPr/>
        </p:nvPicPr>
        <p:blipFill>
          <a:blip r:embed="rId5"/>
          <a:stretch>
            <a:fillRect/>
          </a:stretch>
        </p:blipFill>
        <p:spPr>
          <a:xfrm>
            <a:off x="6474542" y="3063241"/>
            <a:ext cx="4879259" cy="3603263"/>
          </a:xfrm>
          <a:prstGeom prst="rect">
            <a:avLst/>
          </a:prstGeom>
        </p:spPr>
      </p:pic>
      <p:pic>
        <p:nvPicPr>
          <p:cNvPr id="4" name="Audio 3">
            <a:hlinkClick r:id="" action="ppaction://media"/>
            <a:extLst>
              <a:ext uri="{FF2B5EF4-FFF2-40B4-BE49-F238E27FC236}">
                <a16:creationId xmlns:a16="http://schemas.microsoft.com/office/drawing/2014/main" id="{57DB6D83-6593-974D-B864-1FBA1B1763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09011137"/>
      </p:ext>
    </p:extLst>
  </p:cSld>
  <p:clrMapOvr>
    <a:masterClrMapping/>
  </p:clrMapOvr>
  <mc:AlternateContent xmlns:mc="http://schemas.openxmlformats.org/markup-compatibility/2006">
    <mc:Choice xmlns:p14="http://schemas.microsoft.com/office/powerpoint/2010/main" Requires="p14">
      <p:transition spd="slow" p14:dur="2000" advTm="10120"/>
    </mc:Choice>
    <mc:Fallback>
      <p:transition spd="slow" advTm="1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DE30-4404-E449-8FB8-771B9F25078B}"/>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DD9C60F1-7479-1D49-9A37-F84E1296C11C}"/>
              </a:ext>
            </a:extLst>
          </p:cNvPr>
          <p:cNvSpPr>
            <a:spLocks noGrp="1"/>
          </p:cNvSpPr>
          <p:nvPr>
            <p:ph idx="1"/>
          </p:nvPr>
        </p:nvSpPr>
        <p:spPr/>
        <p:txBody>
          <a:bodyPr/>
          <a:lstStyle/>
          <a:p>
            <a:pPr marL="685731" indent="-685731">
              <a:lnSpc>
                <a:spcPts val="2940"/>
              </a:lnSpc>
              <a:buAutoNum type="arabicPeriod"/>
            </a:pPr>
            <a:r>
              <a:rPr lang="en-US" dirty="0">
                <a:cs typeface="Calibri" panose="020F0502020204030204" pitchFamily="34" charset="0"/>
              </a:rPr>
              <a:t>Topic was chosen and two data from Kaggle</a:t>
            </a:r>
          </a:p>
          <a:p>
            <a:pPr marL="685731" indent="-685731">
              <a:lnSpc>
                <a:spcPts val="2940"/>
              </a:lnSpc>
              <a:buAutoNum type="arabicPeriod"/>
            </a:pPr>
            <a:r>
              <a:rPr lang="en-US" dirty="0">
                <a:cs typeface="Calibri" panose="020F0502020204030204" pitchFamily="34" charset="0"/>
              </a:rPr>
              <a:t>Cleaned the columns and rows, filled in empty cells</a:t>
            </a:r>
          </a:p>
          <a:p>
            <a:pPr marL="685731" indent="-685731">
              <a:lnSpc>
                <a:spcPts val="2940"/>
              </a:lnSpc>
              <a:buAutoNum type="arabicPeriod"/>
            </a:pPr>
            <a:r>
              <a:rPr lang="en-US" dirty="0">
                <a:cs typeface="Calibri" panose="020F0502020204030204" pitchFamily="34" charset="0"/>
              </a:rPr>
              <a:t>Made a  data table based off of the cleaned up data</a:t>
            </a:r>
          </a:p>
          <a:p>
            <a:pPr marL="685731" indent="-685731">
              <a:lnSpc>
                <a:spcPts val="2940"/>
              </a:lnSpc>
              <a:buAutoNum type="arabicPeriod"/>
            </a:pPr>
            <a:r>
              <a:rPr lang="en-US" dirty="0">
                <a:cs typeface="Calibri" panose="020F0502020204030204" pitchFamily="34" charset="0"/>
              </a:rPr>
              <a:t>Filtered out the specific attributes</a:t>
            </a:r>
          </a:p>
          <a:p>
            <a:pPr marL="685731" indent="-685731">
              <a:lnSpc>
                <a:spcPts val="2940"/>
              </a:lnSpc>
              <a:buFontTx/>
              <a:buAutoNum type="arabicPeriod"/>
            </a:pPr>
            <a:r>
              <a:rPr lang="en-US" dirty="0">
                <a:cs typeface="Calibri" panose="020F0502020204030204" pitchFamily="34" charset="0"/>
              </a:rPr>
              <a:t>Used the filtered attributes to make a visual (bar graph, pie chart, map, etc.)</a:t>
            </a:r>
          </a:p>
          <a:p>
            <a:pPr marL="0" indent="0">
              <a:buNone/>
            </a:pPr>
            <a:endParaRPr lang="en-US" dirty="0"/>
          </a:p>
        </p:txBody>
      </p:sp>
      <p:grpSp>
        <p:nvGrpSpPr>
          <p:cNvPr id="4" name="Group 3">
            <a:extLst>
              <a:ext uri="{FF2B5EF4-FFF2-40B4-BE49-F238E27FC236}">
                <a16:creationId xmlns:a16="http://schemas.microsoft.com/office/drawing/2014/main" id="{2E41B774-B8BC-C94D-A18B-AC1336349B8B}"/>
              </a:ext>
            </a:extLst>
          </p:cNvPr>
          <p:cNvGrpSpPr/>
          <p:nvPr/>
        </p:nvGrpSpPr>
        <p:grpSpPr>
          <a:xfrm>
            <a:off x="1394836" y="4973692"/>
            <a:ext cx="9563215" cy="1429648"/>
            <a:chOff x="9245809" y="7122467"/>
            <a:chExt cx="9022820" cy="1429648"/>
          </a:xfrm>
          <a:solidFill>
            <a:srgbClr val="273D1A"/>
          </a:solidFill>
        </p:grpSpPr>
        <p:pic>
          <p:nvPicPr>
            <p:cNvPr id="5" name="Graphic 4" descr="Table outline">
              <a:extLst>
                <a:ext uri="{FF2B5EF4-FFF2-40B4-BE49-F238E27FC236}">
                  <a16:creationId xmlns:a16="http://schemas.microsoft.com/office/drawing/2014/main" id="{CB14C78F-46EC-B147-B9D3-D1E8BB614C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09469" y="7340147"/>
              <a:ext cx="1114697" cy="1114697"/>
            </a:xfrm>
            <a:prstGeom prst="rect">
              <a:avLst/>
            </a:prstGeom>
          </p:spPr>
        </p:pic>
        <p:grpSp>
          <p:nvGrpSpPr>
            <p:cNvPr id="6" name="Group 5">
              <a:extLst>
                <a:ext uri="{FF2B5EF4-FFF2-40B4-BE49-F238E27FC236}">
                  <a16:creationId xmlns:a16="http://schemas.microsoft.com/office/drawing/2014/main" id="{EB2FDF50-FDA4-8B45-AF05-AF1E296873D2}"/>
                </a:ext>
              </a:extLst>
            </p:cNvPr>
            <p:cNvGrpSpPr/>
            <p:nvPr/>
          </p:nvGrpSpPr>
          <p:grpSpPr>
            <a:xfrm>
              <a:off x="16702381" y="7122467"/>
              <a:ext cx="1566248" cy="1337322"/>
              <a:chOff x="16129029" y="7185789"/>
              <a:chExt cx="1566248" cy="1337322"/>
            </a:xfrm>
            <a:grpFill/>
          </p:grpSpPr>
          <p:pic>
            <p:nvPicPr>
              <p:cNvPr id="14" name="Graphic 13" descr="Bar chart outline">
                <a:extLst>
                  <a:ext uri="{FF2B5EF4-FFF2-40B4-BE49-F238E27FC236}">
                    <a16:creationId xmlns:a16="http://schemas.microsoft.com/office/drawing/2014/main" id="{64753A33-595A-3049-B38D-D86BACC3A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29029" y="7556240"/>
                <a:ext cx="914400" cy="914400"/>
              </a:xfrm>
              <a:prstGeom prst="rect">
                <a:avLst/>
              </a:prstGeom>
            </p:spPr>
          </p:pic>
          <p:pic>
            <p:nvPicPr>
              <p:cNvPr id="15" name="Graphic 14" descr="Pie chart outline">
                <a:extLst>
                  <a:ext uri="{FF2B5EF4-FFF2-40B4-BE49-F238E27FC236}">
                    <a16:creationId xmlns:a16="http://schemas.microsoft.com/office/drawing/2014/main" id="{226F64D3-6BA8-3D40-8B49-88AFE48244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32790" y="7760624"/>
                <a:ext cx="762487" cy="762487"/>
              </a:xfrm>
              <a:prstGeom prst="rect">
                <a:avLst/>
              </a:prstGeom>
            </p:spPr>
          </p:pic>
          <p:pic>
            <p:nvPicPr>
              <p:cNvPr id="16" name="Graphic 15" descr="Statistics outline">
                <a:extLst>
                  <a:ext uri="{FF2B5EF4-FFF2-40B4-BE49-F238E27FC236}">
                    <a16:creationId xmlns:a16="http://schemas.microsoft.com/office/drawing/2014/main" id="{40EF93FF-C7AD-694D-8BE1-4B1FB4E4C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28233" y="7185789"/>
                <a:ext cx="685801" cy="685801"/>
              </a:xfrm>
              <a:prstGeom prst="rect">
                <a:avLst/>
              </a:prstGeom>
            </p:spPr>
          </p:pic>
        </p:grpSp>
        <p:pic>
          <p:nvPicPr>
            <p:cNvPr id="7" name="Graphic 6" descr="Filter outline">
              <a:extLst>
                <a:ext uri="{FF2B5EF4-FFF2-40B4-BE49-F238E27FC236}">
                  <a16:creationId xmlns:a16="http://schemas.microsoft.com/office/drawing/2014/main" id="{063C2EBA-A79D-804D-9E25-4004624765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52839" y="7308398"/>
              <a:ext cx="1114697" cy="1114697"/>
            </a:xfrm>
            <a:prstGeom prst="rect">
              <a:avLst/>
            </a:prstGeom>
          </p:spPr>
        </p:pic>
        <p:pic>
          <p:nvPicPr>
            <p:cNvPr id="8" name="Graphic 7" descr="Mop and bucket outline">
              <a:extLst>
                <a:ext uri="{FF2B5EF4-FFF2-40B4-BE49-F238E27FC236}">
                  <a16:creationId xmlns:a16="http://schemas.microsoft.com/office/drawing/2014/main" id="{F5DA2B21-CB95-224E-819D-566B525F31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14384" y="7122467"/>
              <a:ext cx="1234561" cy="1234561"/>
            </a:xfrm>
            <a:prstGeom prst="rect">
              <a:avLst/>
            </a:prstGeom>
          </p:spPr>
        </p:pic>
        <p:pic>
          <p:nvPicPr>
            <p:cNvPr id="9" name="Graphic 8" descr="Folder Search outline">
              <a:extLst>
                <a:ext uri="{FF2B5EF4-FFF2-40B4-BE49-F238E27FC236}">
                  <a16:creationId xmlns:a16="http://schemas.microsoft.com/office/drawing/2014/main" id="{9A1BCDD2-CD9E-B240-BFCC-F3B5422BB2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45809" y="7382902"/>
              <a:ext cx="1169213" cy="1169213"/>
            </a:xfrm>
            <a:prstGeom prst="rect">
              <a:avLst/>
            </a:prstGeom>
          </p:spPr>
        </p:pic>
        <p:pic>
          <p:nvPicPr>
            <p:cNvPr id="10" name="Graphic 9" descr="Arrow Right with solid fill">
              <a:extLst>
                <a:ext uri="{FF2B5EF4-FFF2-40B4-BE49-F238E27FC236}">
                  <a16:creationId xmlns:a16="http://schemas.microsoft.com/office/drawing/2014/main" id="{6B9F6480-4BF6-5340-9B69-C0AFF600CC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34053" y="7549948"/>
              <a:ext cx="528871" cy="528871"/>
            </a:xfrm>
            <a:prstGeom prst="rect">
              <a:avLst/>
            </a:prstGeom>
          </p:spPr>
        </p:pic>
        <p:pic>
          <p:nvPicPr>
            <p:cNvPr id="11" name="Graphic 10" descr="Arrow Right with solid fill">
              <a:extLst>
                <a:ext uri="{FF2B5EF4-FFF2-40B4-BE49-F238E27FC236}">
                  <a16:creationId xmlns:a16="http://schemas.microsoft.com/office/drawing/2014/main" id="{CA1D829E-E0C7-D54F-9035-49E76417E6C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928365" y="7614130"/>
              <a:ext cx="528871" cy="528871"/>
            </a:xfrm>
            <a:prstGeom prst="rect">
              <a:avLst/>
            </a:prstGeom>
          </p:spPr>
        </p:pic>
        <p:pic>
          <p:nvPicPr>
            <p:cNvPr id="12" name="Graphic 11" descr="Arrow Right with solid fill">
              <a:extLst>
                <a:ext uri="{FF2B5EF4-FFF2-40B4-BE49-F238E27FC236}">
                  <a16:creationId xmlns:a16="http://schemas.microsoft.com/office/drawing/2014/main" id="{543B20EF-ADA4-D548-9F80-6FC4565730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219234" y="7559391"/>
              <a:ext cx="528871" cy="528871"/>
            </a:xfrm>
            <a:prstGeom prst="rect">
              <a:avLst/>
            </a:prstGeom>
          </p:spPr>
        </p:pic>
        <p:pic>
          <p:nvPicPr>
            <p:cNvPr id="13" name="Graphic 12" descr="Arrow Right with solid fill">
              <a:extLst>
                <a:ext uri="{FF2B5EF4-FFF2-40B4-BE49-F238E27FC236}">
                  <a16:creationId xmlns:a16="http://schemas.microsoft.com/office/drawing/2014/main" id="{96B82C05-92FF-6B41-9A35-F9DB6477463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771928" y="7549947"/>
              <a:ext cx="673063" cy="673063"/>
            </a:xfrm>
            <a:prstGeom prst="rect">
              <a:avLst/>
            </a:prstGeom>
          </p:spPr>
        </p:pic>
      </p:grpSp>
      <p:pic>
        <p:nvPicPr>
          <p:cNvPr id="20" name="Audio 19">
            <a:hlinkClick r:id="" action="ppaction://media"/>
            <a:extLst>
              <a:ext uri="{FF2B5EF4-FFF2-40B4-BE49-F238E27FC236}">
                <a16:creationId xmlns:a16="http://schemas.microsoft.com/office/drawing/2014/main" id="{B27CBB5A-0C76-BD48-BD65-3C38BC21B56F}"/>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9295004"/>
      </p:ext>
    </p:extLst>
  </p:cSld>
  <p:clrMapOvr>
    <a:masterClrMapping/>
  </p:clrMapOvr>
  <mc:AlternateContent xmlns:mc="http://schemas.openxmlformats.org/markup-compatibility/2006">
    <mc:Choice xmlns:p14="http://schemas.microsoft.com/office/powerpoint/2010/main" Requires="p14">
      <p:transition spd="slow" p14:dur="2000" advTm="19712"/>
    </mc:Choice>
    <mc:Fallback>
      <p:transition spd="slow" advTm="19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C06C-532D-9F43-9778-63165AD81AE3}"/>
              </a:ext>
            </a:extLst>
          </p:cNvPr>
          <p:cNvSpPr>
            <a:spLocks noGrp="1"/>
          </p:cNvSpPr>
          <p:nvPr>
            <p:ph type="title"/>
          </p:nvPr>
        </p:nvSpPr>
        <p:spPr>
          <a:xfrm>
            <a:off x="353091" y="457199"/>
            <a:ext cx="3932237" cy="1600200"/>
          </a:xfrm>
        </p:spPr>
        <p:txBody>
          <a:bodyPr>
            <a:normAutofit/>
          </a:bodyPr>
          <a:lstStyle/>
          <a:p>
            <a:r>
              <a:rPr lang="en-US" sz="4400" dirty="0"/>
              <a:t>Methods and Analysis</a:t>
            </a:r>
          </a:p>
        </p:txBody>
      </p:sp>
      <p:sp>
        <p:nvSpPr>
          <p:cNvPr id="6" name="Text Placeholder 5">
            <a:extLst>
              <a:ext uri="{FF2B5EF4-FFF2-40B4-BE49-F238E27FC236}">
                <a16:creationId xmlns:a16="http://schemas.microsoft.com/office/drawing/2014/main" id="{57798F9F-09FD-F04B-8F74-8506E29A651E}"/>
              </a:ext>
            </a:extLst>
          </p:cNvPr>
          <p:cNvSpPr>
            <a:spLocks noGrp="1"/>
          </p:cNvSpPr>
          <p:nvPr>
            <p:ph type="body" sz="half" idx="2"/>
          </p:nvPr>
        </p:nvSpPr>
        <p:spPr>
          <a:xfrm>
            <a:off x="231906" y="2057399"/>
            <a:ext cx="4540119" cy="4624357"/>
          </a:xfrm>
        </p:spPr>
        <p:txBody>
          <a:bodyPr>
            <a:normAutofit fontScale="85000" lnSpcReduction="20000"/>
          </a:bodyPr>
          <a:lstStyle/>
          <a:p>
            <a:r>
              <a:rPr lang="en-US" sz="2400" dirty="0"/>
              <a:t>Used Excel and Tableau</a:t>
            </a:r>
          </a:p>
          <a:p>
            <a:r>
              <a:rPr lang="en-US" sz="2400" dirty="0"/>
              <a:t>To analyze the data visually, I wanted to know the type of vaccines created and which ones the population has vaccinated the most. With the use of tableau, it  helped me put together the table of the economic growth which </a:t>
            </a:r>
            <a:r>
              <a:rPr lang="en-US" sz="2400" dirty="0">
                <a:cs typeface="Calibri" panose="020F0502020204030204" pitchFamily="34" charset="0"/>
              </a:rPr>
              <a:t>combined data of GDP data track and country names along with population per country impacted within COVID-19. Clearly we can analyze which months were vaccinated the most (Jan 2021) and growth rate (GDP) was almost 10% for United States, India 9%, Chile 10%, and Iceland 10%. </a:t>
            </a:r>
            <a:endParaRPr lang="en-US" sz="2400" dirty="0"/>
          </a:p>
          <a:p>
            <a:endParaRPr lang="en-US" sz="1400" dirty="0"/>
          </a:p>
        </p:txBody>
      </p:sp>
      <p:pic>
        <p:nvPicPr>
          <p:cNvPr id="7" name="Picture 6" descr="Chart, bar chart, waterfall chart&#10;&#10;Description automatically generated">
            <a:extLst>
              <a:ext uri="{FF2B5EF4-FFF2-40B4-BE49-F238E27FC236}">
                <a16:creationId xmlns:a16="http://schemas.microsoft.com/office/drawing/2014/main" id="{4AEC5636-9109-A148-8974-B8E9A67B649F}"/>
              </a:ext>
            </a:extLst>
          </p:cNvPr>
          <p:cNvPicPr>
            <a:picLocks noChangeAspect="1"/>
          </p:cNvPicPr>
          <p:nvPr/>
        </p:nvPicPr>
        <p:blipFill>
          <a:blip r:embed="rId4"/>
          <a:stretch>
            <a:fillRect/>
          </a:stretch>
        </p:blipFill>
        <p:spPr>
          <a:xfrm>
            <a:off x="5032440" y="176243"/>
            <a:ext cx="3585673" cy="2813540"/>
          </a:xfrm>
          <a:prstGeom prst="rect">
            <a:avLst/>
          </a:prstGeom>
          <a:ln w="25400">
            <a:solidFill>
              <a:schemeClr val="accent6">
                <a:lumMod val="50000"/>
              </a:schemeClr>
            </a:solidFill>
          </a:ln>
        </p:spPr>
      </p:pic>
      <p:pic>
        <p:nvPicPr>
          <p:cNvPr id="8" name="Content Placeholder 7" descr="Chart, waterfall chart&#10;&#10;Description automatically generated">
            <a:extLst>
              <a:ext uri="{FF2B5EF4-FFF2-40B4-BE49-F238E27FC236}">
                <a16:creationId xmlns:a16="http://schemas.microsoft.com/office/drawing/2014/main" id="{73DDD071-9709-7146-8E39-84E629FE5B3A}"/>
              </a:ext>
            </a:extLst>
          </p:cNvPr>
          <p:cNvPicPr>
            <a:picLocks noGrp="1" noChangeAspect="1"/>
          </p:cNvPicPr>
          <p:nvPr>
            <p:ph idx="1"/>
          </p:nvPr>
        </p:nvPicPr>
        <p:blipFill>
          <a:blip r:embed="rId5"/>
          <a:stretch>
            <a:fillRect/>
          </a:stretch>
        </p:blipFill>
        <p:spPr>
          <a:xfrm>
            <a:off x="5292856" y="3204885"/>
            <a:ext cx="6172200" cy="3476872"/>
          </a:xfrm>
          <a:prstGeom prst="rect">
            <a:avLst/>
          </a:prstGeom>
          <a:ln w="25400">
            <a:solidFill>
              <a:schemeClr val="accent6">
                <a:lumMod val="50000"/>
              </a:schemeClr>
            </a:solidFill>
          </a:ln>
        </p:spPr>
      </p:pic>
      <p:pic>
        <p:nvPicPr>
          <p:cNvPr id="9" name="Picture 8" descr="Table&#10;&#10;Description automatically generated">
            <a:extLst>
              <a:ext uri="{FF2B5EF4-FFF2-40B4-BE49-F238E27FC236}">
                <a16:creationId xmlns:a16="http://schemas.microsoft.com/office/drawing/2014/main" id="{F92BB1AD-855F-6944-A7FF-628A473ACE10}"/>
              </a:ext>
            </a:extLst>
          </p:cNvPr>
          <p:cNvPicPr>
            <a:picLocks noChangeAspect="1"/>
          </p:cNvPicPr>
          <p:nvPr/>
        </p:nvPicPr>
        <p:blipFill>
          <a:blip r:embed="rId6"/>
          <a:stretch>
            <a:fillRect/>
          </a:stretch>
        </p:blipFill>
        <p:spPr>
          <a:xfrm>
            <a:off x="8745793" y="176243"/>
            <a:ext cx="3214301" cy="2813540"/>
          </a:xfrm>
          <a:prstGeom prst="rect">
            <a:avLst/>
          </a:prstGeom>
        </p:spPr>
      </p:pic>
      <p:pic>
        <p:nvPicPr>
          <p:cNvPr id="11" name="Audio 10">
            <a:hlinkClick r:id="" action="ppaction://media"/>
            <a:extLst>
              <a:ext uri="{FF2B5EF4-FFF2-40B4-BE49-F238E27FC236}">
                <a16:creationId xmlns:a16="http://schemas.microsoft.com/office/drawing/2014/main" id="{2543B77B-1A92-1D4D-B72E-019D7A0057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579088"/>
      </p:ext>
    </p:extLst>
  </p:cSld>
  <p:clrMapOvr>
    <a:masterClrMapping/>
  </p:clrMapOvr>
  <mc:AlternateContent xmlns:mc="http://schemas.openxmlformats.org/markup-compatibility/2006">
    <mc:Choice xmlns:p14="http://schemas.microsoft.com/office/powerpoint/2010/main" Requires="p14">
      <p:transition spd="slow" p14:dur="2000" advTm="45561"/>
    </mc:Choice>
    <mc:Fallback>
      <p:transition spd="slow" advTm="45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6E11-F182-584B-8992-3C7353DB6E4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A52750B-F7EB-0847-992D-8282F7D056D8}"/>
              </a:ext>
            </a:extLst>
          </p:cNvPr>
          <p:cNvSpPr>
            <a:spLocks noGrp="1"/>
          </p:cNvSpPr>
          <p:nvPr>
            <p:ph idx="1"/>
          </p:nvPr>
        </p:nvSpPr>
        <p:spPr/>
        <p:txBody>
          <a:bodyPr/>
          <a:lstStyle/>
          <a:p>
            <a:endParaRPr lang="en-US" dirty="0"/>
          </a:p>
        </p:txBody>
      </p:sp>
      <p:pic>
        <p:nvPicPr>
          <p:cNvPr id="4" name="Picture 3" descr="A picture containing shape&#10;&#10;Description automatically generated">
            <a:extLst>
              <a:ext uri="{FF2B5EF4-FFF2-40B4-BE49-F238E27FC236}">
                <a16:creationId xmlns:a16="http://schemas.microsoft.com/office/drawing/2014/main" id="{ABF15E84-21D3-8D4D-84AC-C83C42A2EC11}"/>
              </a:ext>
            </a:extLst>
          </p:cNvPr>
          <p:cNvPicPr>
            <a:picLocks noChangeAspect="1"/>
          </p:cNvPicPr>
          <p:nvPr/>
        </p:nvPicPr>
        <p:blipFill>
          <a:blip r:embed="rId4"/>
          <a:stretch>
            <a:fillRect/>
          </a:stretch>
        </p:blipFill>
        <p:spPr>
          <a:xfrm>
            <a:off x="458694" y="1529397"/>
            <a:ext cx="8139616" cy="1918024"/>
          </a:xfrm>
          <a:prstGeom prst="rect">
            <a:avLst/>
          </a:prstGeom>
          <a:ln w="25400">
            <a:solidFill>
              <a:schemeClr val="accent6">
                <a:lumMod val="50000"/>
              </a:schemeClr>
            </a:solidFill>
          </a:ln>
        </p:spPr>
      </p:pic>
      <p:pic>
        <p:nvPicPr>
          <p:cNvPr id="5" name="Picture 4" descr="Map&#10;&#10;Description automatically generated">
            <a:extLst>
              <a:ext uri="{FF2B5EF4-FFF2-40B4-BE49-F238E27FC236}">
                <a16:creationId xmlns:a16="http://schemas.microsoft.com/office/drawing/2014/main" id="{2A02CF25-EC2D-1B48-83C3-A0DAB4617CEB}"/>
              </a:ext>
            </a:extLst>
          </p:cNvPr>
          <p:cNvPicPr>
            <a:picLocks noChangeAspect="1"/>
          </p:cNvPicPr>
          <p:nvPr/>
        </p:nvPicPr>
        <p:blipFill>
          <a:blip r:embed="rId5"/>
          <a:stretch>
            <a:fillRect/>
          </a:stretch>
        </p:blipFill>
        <p:spPr>
          <a:xfrm>
            <a:off x="516746" y="4047331"/>
            <a:ext cx="6532983" cy="2195845"/>
          </a:xfrm>
          <a:prstGeom prst="rect">
            <a:avLst/>
          </a:prstGeom>
          <a:ln w="25400">
            <a:solidFill>
              <a:schemeClr val="accent6">
                <a:lumMod val="50000"/>
              </a:schemeClr>
            </a:solidFill>
          </a:ln>
        </p:spPr>
      </p:pic>
      <p:sp>
        <p:nvSpPr>
          <p:cNvPr id="6" name="TextBox 5">
            <a:extLst>
              <a:ext uri="{FF2B5EF4-FFF2-40B4-BE49-F238E27FC236}">
                <a16:creationId xmlns:a16="http://schemas.microsoft.com/office/drawing/2014/main" id="{93218123-7D17-EB4A-8CD8-E226E12E4F9A}"/>
              </a:ext>
            </a:extLst>
          </p:cNvPr>
          <p:cNvSpPr txBox="1"/>
          <p:nvPr/>
        </p:nvSpPr>
        <p:spPr>
          <a:xfrm>
            <a:off x="8731044" y="1748050"/>
            <a:ext cx="3269226"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pie chart shows how many  total active cases per continent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 The most total cases would be North America.</a:t>
            </a:r>
          </a:p>
          <a:p>
            <a:endParaRPr lang="en-US" dirty="0"/>
          </a:p>
        </p:txBody>
      </p:sp>
      <p:sp>
        <p:nvSpPr>
          <p:cNvPr id="7" name="TextBox 6">
            <a:extLst>
              <a:ext uri="{FF2B5EF4-FFF2-40B4-BE49-F238E27FC236}">
                <a16:creationId xmlns:a16="http://schemas.microsoft.com/office/drawing/2014/main" id="{52433AD2-A27E-B04A-8E8D-E80C8F18616C}"/>
              </a:ext>
            </a:extLst>
          </p:cNvPr>
          <p:cNvSpPr txBox="1"/>
          <p:nvPr/>
        </p:nvSpPr>
        <p:spPr>
          <a:xfrm>
            <a:off x="7846142" y="4232787"/>
            <a:ext cx="3608438"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map depicts the major impacted countries that have been affected by the COVID-19 (total cases).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bigger circles resemble the most total cases.</a:t>
            </a:r>
          </a:p>
          <a:p>
            <a:endParaRPr lang="en-US" dirty="0"/>
          </a:p>
        </p:txBody>
      </p:sp>
      <p:pic>
        <p:nvPicPr>
          <p:cNvPr id="9" name="Audio 8">
            <a:hlinkClick r:id="" action="ppaction://media"/>
            <a:extLst>
              <a:ext uri="{FF2B5EF4-FFF2-40B4-BE49-F238E27FC236}">
                <a16:creationId xmlns:a16="http://schemas.microsoft.com/office/drawing/2014/main" id="{76BBEFC7-F5F4-3645-B665-ECB1E9E064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844951"/>
      </p:ext>
    </p:extLst>
  </p:cSld>
  <p:clrMapOvr>
    <a:masterClrMapping/>
  </p:clrMapOvr>
  <mc:AlternateContent xmlns:mc="http://schemas.openxmlformats.org/markup-compatibility/2006">
    <mc:Choice xmlns:p14="http://schemas.microsoft.com/office/powerpoint/2010/main" Requires="p14">
      <p:transition spd="slow" p14:dur="2000" advTm="21229"/>
    </mc:Choice>
    <mc:Fallback>
      <p:transition spd="slow" advTm="21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DappledVTI">
  <a:themeElements>
    <a:clrScheme name="AnalogousFromDarkSeedLeftStep">
      <a:dk1>
        <a:srgbClr val="000000"/>
      </a:dk1>
      <a:lt1>
        <a:srgbClr val="FFFFFF"/>
      </a:lt1>
      <a:dk2>
        <a:srgbClr val="301B2C"/>
      </a:dk2>
      <a:lt2>
        <a:srgbClr val="F0F3F2"/>
      </a:lt2>
      <a:accent1>
        <a:srgbClr val="D13E79"/>
      </a:accent1>
      <a:accent2>
        <a:srgbClr val="C02DA5"/>
      </a:accent2>
      <a:accent3>
        <a:srgbClr val="AF3ED1"/>
      </a:accent3>
      <a:accent4>
        <a:srgbClr val="622FC0"/>
      </a:accent4>
      <a:accent5>
        <a:srgbClr val="3E48D1"/>
      </a:accent5>
      <a:accent6>
        <a:srgbClr val="2D74C0"/>
      </a:accent6>
      <a:hlink>
        <a:srgbClr val="4C3F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{F7D76427-1E48-0D47-BD6E-AFA5DCA75184}tf10001076</Template>
  <TotalTime>489</TotalTime>
  <Words>928</Words>
  <Application>Microsoft Macintosh PowerPoint</Application>
  <PresentationFormat>Widescreen</PresentationFormat>
  <Paragraphs>55</Paragraphs>
  <Slides>14</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AvenirNext LT Pro Medium</vt:lpstr>
      <vt:lpstr>Calibri</vt:lpstr>
      <vt:lpstr>Sabon Next LT</vt:lpstr>
      <vt:lpstr>DappledVTI</vt:lpstr>
      <vt:lpstr>Impacts of COVID-19 in the Economy and Vaccines Around the World </vt:lpstr>
      <vt:lpstr>PowerPoint Presentation</vt:lpstr>
      <vt:lpstr>Introduction</vt:lpstr>
      <vt:lpstr>Related Research &amp; Research Questions</vt:lpstr>
      <vt:lpstr>Data</vt:lpstr>
      <vt:lpstr>Data</vt:lpstr>
      <vt:lpstr>Preprocessing</vt:lpstr>
      <vt:lpstr>Methods and Analysis</vt:lpstr>
      <vt:lpstr>Results</vt:lpstr>
      <vt:lpstr>Results</vt:lpstr>
      <vt:lpstr>Results</vt:lpstr>
      <vt:lpstr>Discussion and Conclusion</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of COVID-19 in the Economy and Vaccines Around the World </dc:title>
  <dc:creator>skumara2</dc:creator>
  <cp:lastModifiedBy>skumara2</cp:lastModifiedBy>
  <cp:revision>25</cp:revision>
  <dcterms:created xsi:type="dcterms:W3CDTF">2021-04-27T02:29:42Z</dcterms:created>
  <dcterms:modified xsi:type="dcterms:W3CDTF">2021-04-27T22:20:41Z</dcterms:modified>
</cp:coreProperties>
</file>